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317" r:id="rId6"/>
    <p:sldId id="310" r:id="rId7"/>
    <p:sldId id="279" r:id="rId8"/>
    <p:sldId id="314" r:id="rId9"/>
    <p:sldId id="315" r:id="rId10"/>
    <p:sldId id="316" r:id="rId11"/>
    <p:sldId id="318" r:id="rId12"/>
    <p:sldId id="319" r:id="rId13"/>
    <p:sldId id="320" r:id="rId14"/>
    <p:sldId id="260" r:id="rId15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39" autoAdjust="0"/>
  </p:normalViewPr>
  <p:slideViewPr>
    <p:cSldViewPr snapToGrid="0" snapToObjects="1"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71D20109-27C2-4E43-9CC0-AF52DB034093}" type="datetimeFigureOut">
              <a:rPr lang="es-ES"/>
              <a:pPr>
                <a:defRPr/>
              </a:pPr>
              <a:t>10/03/2016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71EC5CC-0388-41AC-9D45-689773B620C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3902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386A58-56C0-49A2-A062-F4E1C601AF7C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386A58-56C0-49A2-A062-F4E1C601AF7C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B235BB-FDFD-4091-BB35-6364109CD518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B235BB-FDFD-4091-BB35-6364109CD518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B235BB-FDFD-4091-BB35-6364109CD518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B235BB-FDFD-4091-BB35-6364109CD518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386A58-56C0-49A2-A062-F4E1C601AF7C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386A58-56C0-49A2-A062-F4E1C601AF7C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48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2565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8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400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972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54450" indent="-2238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386A58-56C0-49A2-A062-F4E1C601AF7C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28996-8968-4340-BE22-32432D8ECD0C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2304D-A33E-4FEC-B58A-E98E3A553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2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F8F49-84DA-49C8-8A66-A5A95FAC1506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42CBF-35F4-4B19-B4DB-A1AE504A9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3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24886-34F2-4DE0-8CC8-C2595221FCBA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6B1B3-B67B-4226-A023-6A9F4DEBA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2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9F57D-FBF8-4439-8E9D-FCEFC7B1FAE9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4AA29-75E3-4DF9-B2D0-393ACF4D6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0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B29BF-78C9-4515-9883-886AE0923470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E82D4-F317-434A-9E04-C1D25000C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2DDEA-995A-4D00-B27E-90EA54A6B035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F52C7-A109-4261-9CDE-7530E221D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4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2CD6D-9818-4449-B3C0-E586AA9CE124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E9D26-D941-47CD-BBDF-B4FF555C4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5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01D83-5A3D-4CCF-A4A1-CC577C518ADF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46368-5E8D-4CF9-B07A-FD9911B2A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6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C7C51-2ABA-4684-9154-8843B77B5F11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3DE31-F982-41E6-8938-5BB636B9F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0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17B63-DFD2-4038-8925-13729856E911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9AC5F-0873-40E6-90ED-137C7C906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0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FC91A-510A-474F-85CA-D7F6C4FA98C9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BABA8-E455-4F34-AE73-961B49D10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4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 smtClean="0"/>
              <a:t>Click to edit Master text styles</a:t>
            </a:r>
          </a:p>
          <a:p>
            <a:pPr lvl="1"/>
            <a:r>
              <a:rPr lang="es-ES_tradnl" altLang="en-US" smtClean="0"/>
              <a:t>Second level</a:t>
            </a:r>
          </a:p>
          <a:p>
            <a:pPr lvl="2"/>
            <a:r>
              <a:rPr lang="es-ES_tradnl" altLang="en-US" smtClean="0"/>
              <a:t>Third level</a:t>
            </a:r>
          </a:p>
          <a:p>
            <a:pPr lvl="3"/>
            <a:r>
              <a:rPr lang="es-ES_tradnl" altLang="en-US" smtClean="0"/>
              <a:t>Fourth level</a:t>
            </a:r>
          </a:p>
          <a:p>
            <a:pPr lvl="4"/>
            <a:r>
              <a:rPr lang="es-ES_tradnl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027278-0177-4F10-9EE6-9F88AE246D54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77D48D-04DF-4CD5-AD1F-93655BDA2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LIDE PPT 4-3-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6363" y="452438"/>
            <a:ext cx="9109075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endParaRPr lang="es-ES_tradnl" altLang="en-US" sz="3000" b="1" u="none" dirty="0" smtClean="0">
              <a:solidFill>
                <a:schemeClr val="bg1"/>
              </a:solidFill>
              <a:latin typeface="Calibri" panose="020F0502020204030204" pitchFamily="34" charset="0"/>
              <a:ea typeface="Malgun Gothic" panose="020B0503020000020004" pitchFamily="34" charset="-127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s-ES" altLang="en-US" sz="3000" b="1" u="none" dirty="0">
                <a:solidFill>
                  <a:schemeClr val="bg1"/>
                </a:solidFill>
                <a:latin typeface="Calibri" panose="020F0502020204030204" pitchFamily="34" charset="0"/>
                <a:ea typeface="Malgun Gothic" panose="020B0503020000020004" pitchFamily="34" charset="-127"/>
              </a:rPr>
              <a:t>Comentarios sobre “Impacto del Salario Mínimo sobre el Salario Base de Cotización al IMSS”</a:t>
            </a:r>
            <a:endParaRPr lang="es-ES_tradnl" altLang="en-US" sz="3000" b="1" u="none" dirty="0" smtClean="0">
              <a:solidFill>
                <a:schemeClr val="bg1"/>
              </a:solidFill>
              <a:latin typeface="Calibri" panose="020F0502020204030204" pitchFamily="34" charset="0"/>
              <a:ea typeface="Malgun Gothic" panose="020B0503020000020004" pitchFamily="34" charset="-127"/>
            </a:endParaRPr>
          </a:p>
          <a:p>
            <a:pPr algn="ctr" eaLnBrk="1" hangingPunct="1">
              <a:spcBef>
                <a:spcPts val="0"/>
              </a:spcBef>
              <a:defRPr/>
            </a:pPr>
            <a:endParaRPr lang="es-ES_tradnl" altLang="en-US" sz="2800" b="1" u="none" dirty="0" smtClean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pPr algn="ctr" eaLnBrk="1" hangingPunct="1">
              <a:spcBef>
                <a:spcPts val="0"/>
              </a:spcBef>
              <a:defRPr/>
            </a:pPr>
            <a:endParaRPr lang="es-ES_tradnl" altLang="en-US" sz="2000" u="none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s-ES_tradnl" altLang="en-US" sz="2000" u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10 de marzo, 2016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es-ES_tradnl" altLang="en-US" sz="2000" u="none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lang="es-ES_tradnl" altLang="en-US" sz="2800" b="1" u="none" dirty="0" smtClean="0">
                <a:solidFill>
                  <a:srgbClr val="0070C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 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852738" y="3556000"/>
            <a:ext cx="381635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s-ES_tradnl" altLang="en-US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David S. Kaplan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s-ES_tradnl" altLang="en-US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Unidad de Mercados Laborales y Seguridad Social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dkaplan@iadb.org</a:t>
            </a:r>
            <a:endParaRPr lang="es-ES_tradnl" altLang="en-US" sz="1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Resumen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88" y="1593338"/>
            <a:ext cx="91440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Importante estudio realizado con mejores técnicas posibles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¿Correlación </a:t>
            </a: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 causalidad? Siempre existe la duda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Pregunta: ¿Cómo se calculan los errores estándar?</a:t>
            </a:r>
            <a:endParaRPr lang="es-ES_tradnl" altLang="es-ES" sz="2000" dirty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>
              <a:latin typeface="Arial" charset="0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Parece haber mucha precisión estadística con un periodo corto de tiempo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>
              <a:latin typeface="Arial" charset="0"/>
              <a:sym typeface="Wingdings" panose="05000000000000000000" pitchFamily="2" charset="2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Dado que mayor aumento real del salario mínimo en periodo estudiado fue 1.5%, difícil extrapolar resultados a aumentos mayores</a:t>
            </a:r>
            <a:endParaRPr lang="es-ES_tradnl" altLang="es-ES" sz="2000" dirty="0">
              <a:latin typeface="Arial" charset="0"/>
            </a:endParaRPr>
          </a:p>
          <a:p>
            <a:pPr marL="800100" lvl="1" eaLnBrk="1" hangingPunct="1"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SLIDE PPT 4-3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1"/>
          <p:cNvSpPr txBox="1">
            <a:spLocks noChangeArrowheads="1"/>
          </p:cNvSpPr>
          <p:nvPr/>
        </p:nvSpPr>
        <p:spPr bwMode="auto">
          <a:xfrm>
            <a:off x="344488" y="3132138"/>
            <a:ext cx="3546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Arial Black" pitchFamily="34" charset="0"/>
                <a:ea typeface="Arial Black" pitchFamily="34" charset="0"/>
                <a:cs typeface="Arial Black" pitchFamily="34" charset="0"/>
              </a:rPr>
              <a:t>¡MUCHAS GRACIAS!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Resumen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88" y="1593338"/>
            <a:ext cx="91440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Importante estudio realizado con mejores técnicas posibles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¿Correlación </a:t>
            </a: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 causalidad? Siempre existe la duda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Pregunta: ¿Cómo se calculan los errores estándar?</a:t>
            </a:r>
            <a:endParaRPr lang="es-ES_tradnl" altLang="es-ES" sz="2000" dirty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>
              <a:latin typeface="Arial" charset="0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Parece haber mucha precisión estadística con un periodo corto de tiempo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>
              <a:latin typeface="Arial" charset="0"/>
              <a:sym typeface="Wingdings" panose="05000000000000000000" pitchFamily="2" charset="2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Dado que mayor aumento real del salario mínimo en periodo estudiado fue 1.5%, difícil extrapolar resultados a aumentos mayores</a:t>
            </a:r>
            <a:endParaRPr lang="es-ES_tradnl" altLang="es-ES" sz="2000" dirty="0">
              <a:latin typeface="Arial" charset="0"/>
            </a:endParaRPr>
          </a:p>
          <a:p>
            <a:pPr marL="800100" lvl="1" eaLnBrk="1" hangingPunct="1"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9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Soy uno de los </a:t>
            </a:r>
            <a:r>
              <a:rPr lang="es-ES_tradnl" altLang="en-US" sz="2000" strike="dblStrike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culpables</a:t>
            </a: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 autores de un estudio anterior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88" y="1476375"/>
            <a:ext cx="914400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Como cualquier estudio empírico, resultados dependen de datos, pero también de supuestos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¿Reflejan los resultados </a:t>
            </a:r>
            <a:r>
              <a:rPr lang="es-ES_tradnl" altLang="es-ES" sz="2000" b="1" u="sng" dirty="0" smtClean="0">
                <a:latin typeface="Arial" charset="0"/>
              </a:rPr>
              <a:t>el impacto</a:t>
            </a:r>
            <a:r>
              <a:rPr lang="es-ES_tradnl" altLang="es-ES" sz="2000" dirty="0" smtClean="0">
                <a:latin typeface="Arial" charset="0"/>
              </a:rPr>
              <a:t> del salario mínimo?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</a:rPr>
              <a:t>Si cambios en salario mínimo son aleatorios </a:t>
            </a: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 resultados reflejan relación causal</a:t>
            </a: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Pero si suben salario mínimo cuando mercado laboral está a punto de mejorar  interpretación mucho más difícil</a:t>
            </a: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Esta crítica aplica igual a mi trabajo con Francisco</a:t>
            </a: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cap="all" dirty="0" smtClean="0">
              <a:latin typeface="Arial" panose="020B060402020202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Correlación entre SM y salarios en años recientes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922358"/>
            <a:ext cx="8494011" cy="5712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¿Correlación más débil en años anteriores?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57346" name="Picture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" y="923544"/>
            <a:ext cx="8494395" cy="572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053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¿Correlación más débil en años anteriores?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58370" name="Picture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" y="923544"/>
            <a:ext cx="8494395" cy="572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6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¿Correlación más débil en años anteriores?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59394" name="Picture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" y="923544"/>
            <a:ext cx="8494395" cy="572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7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¿Cómo se calculan los errores estándar?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88" y="1380678"/>
            <a:ext cx="914400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En </a:t>
            </a:r>
            <a:r>
              <a:rPr lang="es-ES_tradnl" altLang="es-ES" sz="2000" dirty="0">
                <a:latin typeface="Arial" charset="0"/>
              </a:rPr>
              <a:t>principio hay </a:t>
            </a:r>
            <a:r>
              <a:rPr lang="es-ES_tradnl" altLang="es-ES" sz="2000" dirty="0" smtClean="0">
                <a:latin typeface="Arial" charset="0"/>
              </a:rPr>
              <a:t>11,797,146 observaciones</a:t>
            </a:r>
            <a:endParaRPr lang="es-ES_tradnl" altLang="es-ES" sz="2000" dirty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>
              <a:latin typeface="Arial" charset="0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</a:rPr>
              <a:t>Pero no son observaciones independientes</a:t>
            </a:r>
            <a:endParaRPr lang="es-ES_tradnl" altLang="es-ES" sz="2000" dirty="0">
              <a:latin typeface="Arial" charset="0"/>
              <a:sym typeface="Wingdings" panose="05000000000000000000" pitchFamily="2" charset="2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En el periodo hay pocos aumentos del salario mínimo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</a:rPr>
              <a:t>Desde un punto de vista, el número real de observaciones es el número de aumentos del salario mínimo</a:t>
            </a: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Seguramente los errores entre personas dentro del mismo periodo están correlacionados</a:t>
            </a: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endParaRPr lang="es-ES_tradnl" altLang="es-ES" sz="2000" dirty="0" smtClean="0">
              <a:latin typeface="Arial" charset="0"/>
              <a:sym typeface="Wingdings" panose="05000000000000000000" pitchFamily="2" charset="2"/>
            </a:endParaRPr>
          </a:p>
          <a:p>
            <a:pPr marL="1143000" lvl="1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s-ES_tradnl" altLang="es-ES" sz="2000" dirty="0" smtClean="0">
                <a:latin typeface="Arial" charset="0"/>
                <a:sym typeface="Wingdings" panose="05000000000000000000" pitchFamily="2" charset="2"/>
              </a:rPr>
              <a:t>¿Se toman en cuenta estos errores correlacionados en las pruebas de hipótesis?</a:t>
            </a: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2000" cap="all" dirty="0" smtClean="0"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1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0 Forma libre"/>
          <p:cNvSpPr/>
          <p:nvPr/>
        </p:nvSpPr>
        <p:spPr>
          <a:xfrm>
            <a:off x="-2630488" y="-474663"/>
            <a:ext cx="13050838" cy="2947988"/>
          </a:xfrm>
          <a:custGeom>
            <a:avLst/>
            <a:gdLst>
              <a:gd name="connsiteX0" fmla="*/ 2348732 w 13051207"/>
              <a:gd name="connsiteY0" fmla="*/ 1410496 h 2947867"/>
              <a:gd name="connsiteX1" fmla="*/ 5155432 w 13051207"/>
              <a:gd name="connsiteY1" fmla="*/ 1740696 h 2947867"/>
              <a:gd name="connsiteX2" fmla="*/ 9168632 w 13051207"/>
              <a:gd name="connsiteY2" fmla="*/ 1296196 h 2947867"/>
              <a:gd name="connsiteX3" fmla="*/ 12369032 w 13051207"/>
              <a:gd name="connsiteY3" fmla="*/ 2705896 h 2947867"/>
              <a:gd name="connsiteX4" fmla="*/ 12991332 w 13051207"/>
              <a:gd name="connsiteY4" fmla="*/ 2921796 h 2947867"/>
              <a:gd name="connsiteX5" fmla="*/ 13029432 w 13051207"/>
              <a:gd name="connsiteY5" fmla="*/ 2413796 h 2947867"/>
              <a:gd name="connsiteX6" fmla="*/ 13016732 w 13051207"/>
              <a:gd name="connsiteY6" fmla="*/ 1143796 h 2947867"/>
              <a:gd name="connsiteX7" fmla="*/ 12978632 w 13051207"/>
              <a:gd name="connsiteY7" fmla="*/ 115096 h 2947867"/>
              <a:gd name="connsiteX8" fmla="*/ 12991332 w 13051207"/>
              <a:gd name="connsiteY8" fmla="*/ 13496 h 2947867"/>
              <a:gd name="connsiteX9" fmla="*/ 12877032 w 13051207"/>
              <a:gd name="connsiteY9" fmla="*/ 13496 h 2947867"/>
              <a:gd name="connsiteX10" fmla="*/ 10819632 w 13051207"/>
              <a:gd name="connsiteY10" fmla="*/ 76996 h 2947867"/>
              <a:gd name="connsiteX11" fmla="*/ 2386832 w 13051207"/>
              <a:gd name="connsiteY11" fmla="*/ 89696 h 2947867"/>
              <a:gd name="connsiteX12" fmla="*/ 151632 w 13051207"/>
              <a:gd name="connsiteY12" fmla="*/ 165896 h 2947867"/>
              <a:gd name="connsiteX13" fmla="*/ 215132 w 13051207"/>
              <a:gd name="connsiteY13" fmla="*/ 699296 h 2947867"/>
              <a:gd name="connsiteX14" fmla="*/ 329432 w 13051207"/>
              <a:gd name="connsiteY14" fmla="*/ 1131096 h 2947867"/>
              <a:gd name="connsiteX15" fmla="*/ 405632 w 13051207"/>
              <a:gd name="connsiteY15" fmla="*/ 1537496 h 2947867"/>
              <a:gd name="connsiteX16" fmla="*/ 2196332 w 13051207"/>
              <a:gd name="connsiteY16" fmla="*/ 1410496 h 2947867"/>
              <a:gd name="connsiteX17" fmla="*/ 2348732 w 13051207"/>
              <a:gd name="connsiteY17" fmla="*/ 1410496 h 294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051207" h="2947867">
                <a:moveTo>
                  <a:pt x="2348732" y="1410496"/>
                </a:moveTo>
                <a:cubicBezTo>
                  <a:pt x="2841915" y="1465529"/>
                  <a:pt x="4018782" y="1759746"/>
                  <a:pt x="5155432" y="1740696"/>
                </a:cubicBezTo>
                <a:cubicBezTo>
                  <a:pt x="6292082" y="1721646"/>
                  <a:pt x="7966365" y="1135329"/>
                  <a:pt x="9168632" y="1296196"/>
                </a:cubicBezTo>
                <a:cubicBezTo>
                  <a:pt x="10370899" y="1457063"/>
                  <a:pt x="11731915" y="2434963"/>
                  <a:pt x="12369032" y="2705896"/>
                </a:cubicBezTo>
                <a:cubicBezTo>
                  <a:pt x="13006149" y="2976829"/>
                  <a:pt x="12881265" y="2970479"/>
                  <a:pt x="12991332" y="2921796"/>
                </a:cubicBezTo>
                <a:cubicBezTo>
                  <a:pt x="13101399" y="2873113"/>
                  <a:pt x="13025199" y="2710129"/>
                  <a:pt x="13029432" y="2413796"/>
                </a:cubicBezTo>
                <a:cubicBezTo>
                  <a:pt x="13033665" y="2117463"/>
                  <a:pt x="13025199" y="1526913"/>
                  <a:pt x="13016732" y="1143796"/>
                </a:cubicBezTo>
                <a:cubicBezTo>
                  <a:pt x="13008265" y="760679"/>
                  <a:pt x="12982865" y="303479"/>
                  <a:pt x="12978632" y="115096"/>
                </a:cubicBezTo>
                <a:cubicBezTo>
                  <a:pt x="12974399" y="-73287"/>
                  <a:pt x="13008265" y="30429"/>
                  <a:pt x="12991332" y="13496"/>
                </a:cubicBezTo>
                <a:cubicBezTo>
                  <a:pt x="12974399" y="-3437"/>
                  <a:pt x="12877032" y="13496"/>
                  <a:pt x="12877032" y="13496"/>
                </a:cubicBezTo>
                <a:lnTo>
                  <a:pt x="10819632" y="76996"/>
                </a:lnTo>
                <a:lnTo>
                  <a:pt x="2386832" y="89696"/>
                </a:lnTo>
                <a:cubicBezTo>
                  <a:pt x="608832" y="104513"/>
                  <a:pt x="513582" y="64296"/>
                  <a:pt x="151632" y="165896"/>
                </a:cubicBezTo>
                <a:cubicBezTo>
                  <a:pt x="-210318" y="267496"/>
                  <a:pt x="185499" y="538429"/>
                  <a:pt x="215132" y="699296"/>
                </a:cubicBezTo>
                <a:cubicBezTo>
                  <a:pt x="244765" y="860163"/>
                  <a:pt x="297682" y="991396"/>
                  <a:pt x="329432" y="1131096"/>
                </a:cubicBezTo>
                <a:cubicBezTo>
                  <a:pt x="361182" y="1270796"/>
                  <a:pt x="94482" y="1490929"/>
                  <a:pt x="405632" y="1537496"/>
                </a:cubicBezTo>
                <a:cubicBezTo>
                  <a:pt x="716782" y="1584063"/>
                  <a:pt x="1874599" y="1435896"/>
                  <a:pt x="2196332" y="1410496"/>
                </a:cubicBezTo>
                <a:cubicBezTo>
                  <a:pt x="2518065" y="1385096"/>
                  <a:pt x="1855549" y="1355463"/>
                  <a:pt x="2348732" y="1410496"/>
                </a:cubicBezTo>
                <a:close/>
              </a:path>
            </a:pathLst>
          </a:custGeom>
          <a:solidFill>
            <a:srgbClr val="0244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6353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749300" y="327025"/>
            <a:ext cx="800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n-US" sz="2000" dirty="0" smtClean="0">
                <a:solidFill>
                  <a:srgbClr val="FFFFFF"/>
                </a:solidFill>
                <a:latin typeface="Arial Black" pitchFamily="34" charset="0"/>
                <a:ea typeface="ＭＳ Ｐゴシック" pitchFamily="34" charset="-128"/>
              </a:rPr>
              <a:t>¿Se pueden extrapolar los resultados?</a:t>
            </a:r>
            <a:endParaRPr lang="en-US" altLang="en-US" sz="2000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588" y="1805998"/>
            <a:ext cx="9144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endParaRPr lang="es-ES_tradnl" altLang="es-ES" sz="8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En periodo 2010 a 2016, mayor aumento porcentual real en zona A fue de 1.5% (aumento de 2016)</a:t>
            </a:r>
            <a:endParaRPr lang="es-ES_tradnl" altLang="es-ES" sz="2000" dirty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3000" dirty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>
                <a:latin typeface="Arial" charset="0"/>
              </a:rPr>
              <a:t>En periodo </a:t>
            </a:r>
            <a:r>
              <a:rPr lang="es-ES_tradnl" altLang="es-ES" sz="2000" dirty="0" smtClean="0">
                <a:latin typeface="Arial" charset="0"/>
              </a:rPr>
              <a:t>1993 </a:t>
            </a:r>
            <a:r>
              <a:rPr lang="es-ES_tradnl" altLang="es-ES" sz="2000" dirty="0">
                <a:latin typeface="Arial" charset="0"/>
              </a:rPr>
              <a:t>a 2016, mayor aumento porcentual real en zona A fue de </a:t>
            </a:r>
            <a:r>
              <a:rPr lang="es-ES_tradnl" altLang="es-ES" sz="2000" dirty="0" smtClean="0">
                <a:latin typeface="Arial" charset="0"/>
              </a:rPr>
              <a:t>3.8% </a:t>
            </a:r>
            <a:r>
              <a:rPr lang="es-ES_tradnl" altLang="es-ES" sz="2000" dirty="0">
                <a:latin typeface="Arial" charset="0"/>
              </a:rPr>
              <a:t>(aumento de </a:t>
            </a:r>
            <a:r>
              <a:rPr lang="es-ES_tradnl" altLang="es-ES" sz="2000" dirty="0" smtClean="0">
                <a:latin typeface="Arial" charset="0"/>
              </a:rPr>
              <a:t>1997)</a:t>
            </a: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endParaRPr lang="es-ES_tradnl" altLang="es-ES" sz="3000" dirty="0" smtClean="0">
              <a:latin typeface="Arial" charset="0"/>
            </a:endParaRPr>
          </a:p>
          <a:p>
            <a:pPr marL="685800" eaLnBrk="1" hangingPunct="1"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>
                <a:latin typeface="Arial" charset="0"/>
              </a:rPr>
              <a:t>Si se contemplan aumentos mayores, difícil pronosticar impacto de aumentos jamás observados</a:t>
            </a:r>
          </a:p>
        </p:txBody>
      </p:sp>
    </p:spTree>
    <p:extLst>
      <p:ext uri="{BB962C8B-B14F-4D97-AF65-F5344CB8AC3E}">
        <p14:creationId xmlns:p14="http://schemas.microsoft.com/office/powerpoint/2010/main" val="265237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16568C9FBB4C94DA1C552133E227C12" ma:contentTypeVersion="1" ma:contentTypeDescription="Crear nuevo documento." ma:contentTypeScope="" ma:versionID="86c4ca5abb6b60f1086e44e76f99e69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fa58ab6bdef439119b64b6b50b7cac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E50694-61EB-4DCE-B738-37C66E6751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B8D8CE-9ECF-492F-B6E3-CE3D4A47E3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1F57CC-F70D-4BA7-B949-689C3FD3A92C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403</Words>
  <Application>Microsoft Office PowerPoint</Application>
  <PresentationFormat>On-screen Show (4:3)</PresentationFormat>
  <Paragraphs>84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jwt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nialvarez</dc:creator>
  <cp:lastModifiedBy>Inter-American Development Bank</cp:lastModifiedBy>
  <cp:revision>82</cp:revision>
  <cp:lastPrinted>2016-03-02T14:29:56Z</cp:lastPrinted>
  <dcterms:created xsi:type="dcterms:W3CDTF">2015-01-06T18:54:59Z</dcterms:created>
  <dcterms:modified xsi:type="dcterms:W3CDTF">2016-03-10T13:36:33Z</dcterms:modified>
</cp:coreProperties>
</file>